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5" r:id="rId2"/>
    <p:sldId id="276" r:id="rId3"/>
    <p:sldId id="257" r:id="rId4"/>
    <p:sldId id="258" r:id="rId5"/>
    <p:sldId id="259" r:id="rId6"/>
    <p:sldId id="260" r:id="rId7"/>
    <p:sldId id="261" r:id="rId8"/>
    <p:sldId id="262" r:id="rId9"/>
    <p:sldId id="263" r:id="rId10"/>
    <p:sldId id="264" r:id="rId11"/>
    <p:sldId id="265" r:id="rId12"/>
    <p:sldId id="266" r:id="rId13"/>
    <p:sldId id="274" r:id="rId14"/>
    <p:sldId id="267" r:id="rId15"/>
    <p:sldId id="268" r:id="rId16"/>
    <p:sldId id="269" r:id="rId17"/>
    <p:sldId id="270" r:id="rId18"/>
    <p:sldId id="272" r:id="rId19"/>
    <p:sldId id="271"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959" autoAdjust="0"/>
    <p:restoredTop sz="94660"/>
  </p:normalViewPr>
  <p:slideViewPr>
    <p:cSldViewPr snapToGrid="0">
      <p:cViewPr>
        <p:scale>
          <a:sx n="70" d="100"/>
          <a:sy n="70" d="100"/>
        </p:scale>
        <p:origin x="-96" y="-180"/>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26A4C05-C6F3-42CE-9507-CF8533FD1F7E}" type="datetimeFigureOut">
              <a:rPr lang="en-US" smtClean="0"/>
              <a:t>11/18/2020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7886C6-2970-4279-AB6A-7805AAF9E118}" type="slidenum">
              <a:rPr lang="en-US" smtClean="0"/>
              <a:t>‹#›</a:t>
            </a:fld>
            <a:endParaRPr lang="en-US"/>
          </a:p>
        </p:txBody>
      </p:sp>
    </p:spTree>
    <p:extLst>
      <p:ext uri="{BB962C8B-B14F-4D97-AF65-F5344CB8AC3E}">
        <p14:creationId xmlns:p14="http://schemas.microsoft.com/office/powerpoint/2010/main" val="17903208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26A4C05-C6F3-42CE-9507-CF8533FD1F7E}" type="datetimeFigureOut">
              <a:rPr lang="en-US" smtClean="0"/>
              <a:t>11/18/2020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7886C6-2970-4279-AB6A-7805AAF9E118}" type="slidenum">
              <a:rPr lang="en-US" smtClean="0"/>
              <a:t>‹#›</a:t>
            </a:fld>
            <a:endParaRPr lang="en-US"/>
          </a:p>
        </p:txBody>
      </p:sp>
    </p:spTree>
    <p:extLst>
      <p:ext uri="{BB962C8B-B14F-4D97-AF65-F5344CB8AC3E}">
        <p14:creationId xmlns:p14="http://schemas.microsoft.com/office/powerpoint/2010/main" val="25121780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26A4C05-C6F3-42CE-9507-CF8533FD1F7E}" type="datetimeFigureOut">
              <a:rPr lang="en-US" smtClean="0"/>
              <a:t>11/18/2020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7886C6-2970-4279-AB6A-7805AAF9E118}" type="slidenum">
              <a:rPr lang="en-US" smtClean="0"/>
              <a:t>‹#›</a:t>
            </a:fld>
            <a:endParaRPr lang="en-US"/>
          </a:p>
        </p:txBody>
      </p:sp>
    </p:spTree>
    <p:extLst>
      <p:ext uri="{BB962C8B-B14F-4D97-AF65-F5344CB8AC3E}">
        <p14:creationId xmlns:p14="http://schemas.microsoft.com/office/powerpoint/2010/main" val="16336021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26A4C05-C6F3-42CE-9507-CF8533FD1F7E}" type="datetimeFigureOut">
              <a:rPr lang="en-US" smtClean="0"/>
              <a:t>11/18/2020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57886C6-2970-4279-AB6A-7805AAF9E118}" type="slidenum">
              <a:rPr lang="en-US" smtClean="0"/>
              <a:t>‹#›</a:t>
            </a:fld>
            <a:endParaRPr lang="en-US"/>
          </a:p>
        </p:txBody>
      </p:sp>
    </p:spTree>
    <p:extLst>
      <p:ext uri="{BB962C8B-B14F-4D97-AF65-F5344CB8AC3E}">
        <p14:creationId xmlns:p14="http://schemas.microsoft.com/office/powerpoint/2010/main" val="13477588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26A4C05-C6F3-42CE-9507-CF8533FD1F7E}" type="datetimeFigureOut">
              <a:rPr lang="en-US" smtClean="0"/>
              <a:t>11/18/2020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57886C6-2970-4279-AB6A-7805AAF9E118}" type="slidenum">
              <a:rPr lang="en-US" smtClean="0"/>
              <a:t>‹#›</a:t>
            </a:fld>
            <a:endParaRPr lang="en-US"/>
          </a:p>
        </p:txBody>
      </p:sp>
    </p:spTree>
    <p:extLst>
      <p:ext uri="{BB962C8B-B14F-4D97-AF65-F5344CB8AC3E}">
        <p14:creationId xmlns:p14="http://schemas.microsoft.com/office/powerpoint/2010/main" val="7149597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26A4C05-C6F3-42CE-9507-CF8533FD1F7E}" type="datetimeFigureOut">
              <a:rPr lang="en-US" smtClean="0"/>
              <a:t>11/18/2020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57886C6-2970-4279-AB6A-7805AAF9E118}" type="slidenum">
              <a:rPr lang="en-US" smtClean="0"/>
              <a:t>‹#›</a:t>
            </a:fld>
            <a:endParaRPr lang="en-US"/>
          </a:p>
        </p:txBody>
      </p:sp>
    </p:spTree>
    <p:extLst>
      <p:ext uri="{BB962C8B-B14F-4D97-AF65-F5344CB8AC3E}">
        <p14:creationId xmlns:p14="http://schemas.microsoft.com/office/powerpoint/2010/main" val="27210334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26A4C05-C6F3-42CE-9507-CF8533FD1F7E}" type="datetimeFigureOut">
              <a:rPr lang="en-US" smtClean="0"/>
              <a:t>11/18/2020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57886C6-2970-4279-AB6A-7805AAF9E118}" type="slidenum">
              <a:rPr lang="en-US" smtClean="0"/>
              <a:t>‹#›</a:t>
            </a:fld>
            <a:endParaRPr lang="en-US"/>
          </a:p>
        </p:txBody>
      </p:sp>
    </p:spTree>
    <p:extLst>
      <p:ext uri="{BB962C8B-B14F-4D97-AF65-F5344CB8AC3E}">
        <p14:creationId xmlns:p14="http://schemas.microsoft.com/office/powerpoint/2010/main" val="36730770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26A4C05-C6F3-42CE-9507-CF8533FD1F7E}" type="datetimeFigureOut">
              <a:rPr lang="en-US" smtClean="0"/>
              <a:t>11/18/2020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57886C6-2970-4279-AB6A-7805AAF9E118}" type="slidenum">
              <a:rPr lang="en-US" smtClean="0"/>
              <a:t>‹#›</a:t>
            </a:fld>
            <a:endParaRPr lang="en-US"/>
          </a:p>
        </p:txBody>
      </p:sp>
    </p:spTree>
    <p:extLst>
      <p:ext uri="{BB962C8B-B14F-4D97-AF65-F5344CB8AC3E}">
        <p14:creationId xmlns:p14="http://schemas.microsoft.com/office/powerpoint/2010/main" val="4899797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26A4C05-C6F3-42CE-9507-CF8533FD1F7E}" type="datetimeFigureOut">
              <a:rPr lang="en-US" smtClean="0"/>
              <a:t>11/18/2020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57886C6-2970-4279-AB6A-7805AAF9E118}" type="slidenum">
              <a:rPr lang="en-US" smtClean="0"/>
              <a:t>‹#›</a:t>
            </a:fld>
            <a:endParaRPr lang="en-US"/>
          </a:p>
        </p:txBody>
      </p:sp>
    </p:spTree>
    <p:extLst>
      <p:ext uri="{BB962C8B-B14F-4D97-AF65-F5344CB8AC3E}">
        <p14:creationId xmlns:p14="http://schemas.microsoft.com/office/powerpoint/2010/main" val="3875383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26A4C05-C6F3-42CE-9507-CF8533FD1F7E}" type="datetimeFigureOut">
              <a:rPr lang="en-US" smtClean="0"/>
              <a:t>11/18/2020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7886C6-2970-4279-AB6A-7805AAF9E118}" type="slidenum">
              <a:rPr lang="en-US" smtClean="0"/>
              <a:t>‹#›</a:t>
            </a:fld>
            <a:endParaRPr lang="en-US"/>
          </a:p>
        </p:txBody>
      </p:sp>
    </p:spTree>
    <p:extLst>
      <p:ext uri="{BB962C8B-B14F-4D97-AF65-F5344CB8AC3E}">
        <p14:creationId xmlns:p14="http://schemas.microsoft.com/office/powerpoint/2010/main" val="42448425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26A4C05-C6F3-42CE-9507-CF8533FD1F7E}" type="datetimeFigureOut">
              <a:rPr lang="en-US" smtClean="0"/>
              <a:t>11/18/2020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7886C6-2970-4279-AB6A-7805AAF9E118}" type="slidenum">
              <a:rPr lang="en-US" smtClean="0"/>
              <a:t>‹#›</a:t>
            </a:fld>
            <a:endParaRPr lang="en-US"/>
          </a:p>
        </p:txBody>
      </p:sp>
    </p:spTree>
    <p:extLst>
      <p:ext uri="{BB962C8B-B14F-4D97-AF65-F5344CB8AC3E}">
        <p14:creationId xmlns:p14="http://schemas.microsoft.com/office/powerpoint/2010/main" val="27895780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26A4C05-C6F3-42CE-9507-CF8533FD1F7E}" type="datetimeFigureOut">
              <a:rPr lang="en-US" smtClean="0"/>
              <a:t>11/18/2020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57886C6-2970-4279-AB6A-7805AAF9E118}" type="slidenum">
              <a:rPr lang="en-US" smtClean="0"/>
              <a:t>‹#›</a:t>
            </a:fld>
            <a:endParaRPr lang="en-US"/>
          </a:p>
        </p:txBody>
      </p:sp>
    </p:spTree>
    <p:extLst>
      <p:ext uri="{BB962C8B-B14F-4D97-AF65-F5344CB8AC3E}">
        <p14:creationId xmlns:p14="http://schemas.microsoft.com/office/powerpoint/2010/main" val="39257867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0283" y="450375"/>
            <a:ext cx="10313585" cy="60596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162325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latin typeface="Times New Roman" pitchFamily="18" charset="0"/>
                <a:cs typeface="Times New Roman" pitchFamily="18" charset="0"/>
              </a:rPr>
              <a:t>Hospital workers safety precaution program </a:t>
            </a:r>
          </a:p>
        </p:txBody>
      </p:sp>
      <p:sp>
        <p:nvSpPr>
          <p:cNvPr id="3" name="Content Placeholder 2"/>
          <p:cNvSpPr>
            <a:spLocks noGrp="1"/>
          </p:cNvSpPr>
          <p:nvPr>
            <p:ph idx="1"/>
          </p:nvPr>
        </p:nvSpPr>
        <p:spPr/>
        <p:txBody>
          <a:bodyPr>
            <a:normAutofit/>
          </a:bodyPr>
          <a:lstStyle/>
          <a:p>
            <a:pPr marL="0" lvl="0" indent="0" algn="ctr">
              <a:buNone/>
            </a:pPr>
            <a:r>
              <a:rPr lang="en-US" sz="2600" b="1" dirty="0">
                <a:solidFill>
                  <a:prstClr val="black"/>
                </a:solidFill>
                <a:latin typeface="Times New Roman" pitchFamily="18" charset="0"/>
                <a:cs typeface="Times New Roman" pitchFamily="18" charset="0"/>
              </a:rPr>
              <a:t>Key problems the program is going to address</a:t>
            </a:r>
          </a:p>
          <a:p>
            <a:pPr marL="0" lvl="0" indent="0">
              <a:buNone/>
            </a:pPr>
            <a:r>
              <a:rPr lang="en-US" sz="2600" dirty="0">
                <a:solidFill>
                  <a:prstClr val="black"/>
                </a:solidFill>
              </a:rPr>
              <a:t>	</a:t>
            </a:r>
            <a:r>
              <a:rPr lang="en-US" sz="2600" dirty="0">
                <a:solidFill>
                  <a:prstClr val="black"/>
                </a:solidFill>
                <a:latin typeface="Times New Roman" pitchFamily="18" charset="0"/>
                <a:cs typeface="Times New Roman" pitchFamily="18" charset="0"/>
              </a:rPr>
              <a:t>Health workers are always exposed to infections in hospitals. The transmissible diseases can easily affect the health workers and the patients in the health center; such infectious diseases include, Coronavirus, flue, Hepatitis A, and B, and many others. If the health workers are infected, the rate of infection can increase in the health facility. Health care services might be paralyzed, thus affecting the patients' well-being (Jung, 2018).</a:t>
            </a:r>
            <a:endParaRPr lang="en-US" sz="2200" dirty="0" smtClean="0">
              <a:solidFill>
                <a:prstClr val="black"/>
              </a:solidFill>
              <a:latin typeface="Times New Roman" pitchFamily="18" charset="0"/>
              <a:cs typeface="Times New Roman" pitchFamily="18" charset="0"/>
            </a:endParaRPr>
          </a:p>
          <a:p>
            <a:pPr marL="0" lvl="0" indent="0">
              <a:buNone/>
            </a:pPr>
            <a:r>
              <a:rPr lang="en-US" sz="2600" dirty="0">
                <a:solidFill>
                  <a:prstClr val="black"/>
                </a:solidFill>
                <a:latin typeface="Times New Roman" pitchFamily="18" charset="0"/>
                <a:cs typeface="Times New Roman" pitchFamily="18" charset="0"/>
              </a:rPr>
              <a:t>	The program was designed to reduce the hospitals' rate of infections by reducing the diseases' exposure to health workers. Key precaution steps will be addressed in this program to control disease infection in health care</a:t>
            </a:r>
            <a:r>
              <a:rPr lang="en-US" sz="2600" dirty="0" smtClean="0">
                <a:solidFill>
                  <a:prstClr val="black"/>
                </a:solidFill>
                <a:latin typeface="Times New Roman" pitchFamily="18" charset="0"/>
                <a:cs typeface="Times New Roman" pitchFamily="18" charset="0"/>
              </a:rPr>
              <a:t>.</a:t>
            </a:r>
            <a:endParaRPr lang="en-US" dirty="0"/>
          </a:p>
        </p:txBody>
      </p:sp>
    </p:spTree>
    <p:extLst>
      <p:ext uri="{BB962C8B-B14F-4D97-AF65-F5344CB8AC3E}">
        <p14:creationId xmlns:p14="http://schemas.microsoft.com/office/powerpoint/2010/main" val="16645238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latin typeface="Times New Roman" pitchFamily="18" charset="0"/>
                <a:cs typeface="Times New Roman" pitchFamily="18" charset="0"/>
              </a:rPr>
              <a:t>Information of the program </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r>
              <a:rPr lang="en-US" dirty="0">
                <a:latin typeface="Times New Roman" pitchFamily="18" charset="0"/>
                <a:cs typeface="Times New Roman" pitchFamily="18" charset="0"/>
              </a:rPr>
              <a:t>This is a training program whose primary goal is to control disease infection in the health care facility. Many reasons can lead to an increase of infections in hospitals, such as using contaminated instruments, low maintenance of the ventilators, and reuse of the syringes and needles (</a:t>
            </a:r>
            <a:r>
              <a:rPr lang="en-US" dirty="0" err="1">
                <a:latin typeface="Times New Roman" pitchFamily="18" charset="0"/>
                <a:cs typeface="Times New Roman" pitchFamily="18" charset="0"/>
              </a:rPr>
              <a:t>Bahl</a:t>
            </a:r>
            <a:r>
              <a:rPr lang="en-US" dirty="0">
                <a:latin typeface="Times New Roman" pitchFamily="18" charset="0"/>
                <a:cs typeface="Times New Roman" pitchFamily="18" charset="0"/>
              </a:rPr>
              <a:t> et al., 2020). Ignorance from the health workers is also contributing to the increase of infection in the health care facility—for example, ignorance to wash hands or wear protective gloves</a:t>
            </a:r>
            <a:r>
              <a:rPr lang="en-US" dirty="0" smtClean="0">
                <a:latin typeface="Times New Roman" pitchFamily="18" charset="0"/>
                <a:cs typeface="Times New Roman" pitchFamily="18" charset="0"/>
              </a:rPr>
              <a:t>.</a:t>
            </a:r>
          </a:p>
        </p:txBody>
      </p:sp>
    </p:spTree>
    <p:extLst>
      <p:ext uri="{BB962C8B-B14F-4D97-AF65-F5344CB8AC3E}">
        <p14:creationId xmlns:p14="http://schemas.microsoft.com/office/powerpoint/2010/main" val="18514001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latin typeface="Times New Roman" pitchFamily="18" charset="0"/>
                <a:cs typeface="Times New Roman" pitchFamily="18" charset="0"/>
              </a:rPr>
              <a:t>Sources of hospital  infections </a:t>
            </a:r>
            <a:endParaRPr lang="en-US" b="1" dirty="0">
              <a:latin typeface="Times New Roman" pitchFamily="18" charset="0"/>
              <a:cs typeface="Times New Roman" pitchFamily="18" charset="0"/>
            </a:endParaRPr>
          </a:p>
        </p:txBody>
      </p:sp>
      <p:pic>
        <p:nvPicPr>
          <p:cNvPr id="4" name="Content Placeholder 3"/>
          <p:cNvPicPr>
            <a:picLocks noGrp="1" noChangeAspect="1"/>
          </p:cNvPicPr>
          <p:nvPr>
            <p:ph idx="1"/>
          </p:nvPr>
        </p:nvPicPr>
        <p:blipFill>
          <a:blip r:embed="rId2"/>
          <a:stretch>
            <a:fillRect/>
          </a:stretch>
        </p:blipFill>
        <p:spPr>
          <a:xfrm>
            <a:off x="1611824" y="1528549"/>
            <a:ext cx="8801417" cy="5145206"/>
          </a:xfrm>
          <a:prstGeom prst="rect">
            <a:avLst/>
          </a:prstGeom>
        </p:spPr>
      </p:pic>
    </p:spTree>
    <p:extLst>
      <p:ext uri="{BB962C8B-B14F-4D97-AF65-F5344CB8AC3E}">
        <p14:creationId xmlns:p14="http://schemas.microsoft.com/office/powerpoint/2010/main" val="34426409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latin typeface="Times New Roman" pitchFamily="18" charset="0"/>
                <a:cs typeface="Times New Roman" pitchFamily="18" charset="0"/>
              </a:rPr>
              <a:t>Ways to manage hospital infections </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r>
              <a:rPr lang="en-US" dirty="0"/>
              <a:t>Hospital infections can be controlled by preventive measures, which are providing the required precautions to prevent the exposure of the infections</a:t>
            </a:r>
            <a:r>
              <a:rPr lang="en-US" dirty="0" smtClean="0"/>
              <a:t>.</a:t>
            </a:r>
          </a:p>
          <a:p>
            <a:r>
              <a:rPr lang="en-US" dirty="0"/>
              <a:t>Two types of precautions are supposed to be used in hospitals, depending on the types of diseases. The standard precautions and additional ( transmission primary based ) precautions. Both precautions address the highly infectious diseases and those that are not (Yu and Yang,2017).</a:t>
            </a:r>
            <a:endParaRPr lang="en-US" dirty="0">
              <a:solidFill>
                <a:prstClr val="black"/>
              </a:solidFill>
            </a:endParaRPr>
          </a:p>
        </p:txBody>
      </p:sp>
    </p:spTree>
    <p:extLst>
      <p:ext uri="{BB962C8B-B14F-4D97-AF65-F5344CB8AC3E}">
        <p14:creationId xmlns:p14="http://schemas.microsoft.com/office/powerpoint/2010/main" val="926496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latin typeface="Times New Roman" pitchFamily="18" charset="0"/>
                <a:cs typeface="Times New Roman" pitchFamily="18" charset="0"/>
              </a:rPr>
              <a:t>Standard precautions </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a:xfrm>
            <a:off x="797257" y="1784681"/>
            <a:ext cx="10515600" cy="4351338"/>
          </a:xfrm>
        </p:spPr>
        <p:txBody>
          <a:bodyPr>
            <a:normAutofit lnSpcReduction="10000"/>
          </a:bodyPr>
          <a:lstStyle/>
          <a:p>
            <a:pPr marL="0" indent="0" algn="ctr">
              <a:buNone/>
            </a:pPr>
            <a:r>
              <a:rPr lang="en-US" b="1" i="1" dirty="0" smtClean="0">
                <a:latin typeface="Times New Roman" pitchFamily="18" charset="0"/>
                <a:cs typeface="Times New Roman" pitchFamily="18" charset="0"/>
              </a:rPr>
              <a:t>Standard precautions </a:t>
            </a:r>
          </a:p>
          <a:p>
            <a:pPr marL="0" lvl="0" indent="0">
              <a:buNone/>
            </a:pPr>
            <a:r>
              <a:rPr lang="en-US" dirty="0">
                <a:latin typeface="Times New Roman" pitchFamily="18" charset="0"/>
                <a:cs typeface="Times New Roman" pitchFamily="18" charset="0"/>
              </a:rPr>
              <a:t>They are precautions taken by the health workers while working on the patients. The health care workers should assume that all patients' blood and frame substances are capability sources of infection, regardless of the prognosis or presumed infectious fame. These precautions are to be taken by every health worker despite the patient's conditions (Yu and Yang,2017</a:t>
            </a:r>
            <a:r>
              <a:rPr lang="en-US" dirty="0" smtClean="0">
                <a:latin typeface="Times New Roman" pitchFamily="18" charset="0"/>
                <a:cs typeface="Times New Roman" pitchFamily="18" charset="0"/>
              </a:rPr>
              <a:t>).</a:t>
            </a:r>
          </a:p>
          <a:p>
            <a:pPr marL="0" lvl="0" indent="0">
              <a:buNone/>
            </a:pPr>
            <a:r>
              <a:rPr lang="en-US" dirty="0">
                <a:latin typeface="Times New Roman" panose="02020603050405020304" pitchFamily="18" charset="0"/>
                <a:ea typeface="Calibri" panose="020F0502020204030204" pitchFamily="34" charset="0"/>
                <a:cs typeface="Times New Roman" pitchFamily="18" charset="0"/>
              </a:rPr>
              <a:t>They aim at minimizing the risk of transmission of infections, especially ones transmitted by blood. They also apply to all patients regardless of their health status. They are to be practiced when handling the following, blood, mucous membranes, and body fluids</a:t>
            </a:r>
            <a:r>
              <a:rPr lang="en-US" dirty="0">
                <a:latin typeface="Times New Roman" panose="02020603050405020304" pitchFamily="18" charset="0"/>
                <a:ea typeface="Calibri" panose="020F0502020204030204" pitchFamily="34" charset="0"/>
              </a:rPr>
              <a:t>. </a:t>
            </a:r>
            <a:endParaRPr lang="en-US" dirty="0"/>
          </a:p>
        </p:txBody>
      </p:sp>
    </p:spTree>
    <p:extLst>
      <p:ext uri="{BB962C8B-B14F-4D97-AF65-F5344CB8AC3E}">
        <p14:creationId xmlns:p14="http://schemas.microsoft.com/office/powerpoint/2010/main" val="849184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Standard precautions </a:t>
            </a:r>
            <a:endParaRPr lang="en-US" dirty="0"/>
          </a:p>
        </p:txBody>
      </p:sp>
      <p:pic>
        <p:nvPicPr>
          <p:cNvPr id="1026" name="Picture 2" descr="Standard precautions (infection control)- what is included? | Microbiology  and Infectious Diseases postgraduate teaching (PRIDA)"/>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084882" y="1379349"/>
            <a:ext cx="6602278" cy="52849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392182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latin typeface="Times New Roman" pitchFamily="18" charset="0"/>
                <a:cs typeface="Times New Roman" pitchFamily="18" charset="0"/>
              </a:rPr>
              <a:t>Transmission – primary based precautions </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r>
              <a:rPr lang="en-US" dirty="0">
                <a:latin typeface="Times New Roman" pitchFamily="18" charset="0"/>
                <a:cs typeface="Times New Roman" pitchFamily="18" charset="0"/>
              </a:rPr>
              <a:t>The transmission-based precautions are also called additional standard precautions; they add more preventive measures to infectious diseases</a:t>
            </a:r>
            <a:r>
              <a:rPr lang="en-US" dirty="0" smtClean="0">
                <a:latin typeface="Times New Roman" pitchFamily="18" charset="0"/>
                <a:cs typeface="Times New Roman" pitchFamily="18" charset="0"/>
              </a:rPr>
              <a:t>.</a:t>
            </a:r>
          </a:p>
          <a:p>
            <a:r>
              <a:rPr lang="en-US" dirty="0">
                <a:latin typeface="Times New Roman" pitchFamily="18" charset="0"/>
                <a:cs typeface="Times New Roman" pitchFamily="18" charset="0"/>
              </a:rPr>
              <a:t>Highly infectious diseases such as HIV/AIDS, COVID 19, Hepatitis C virus, and flu can be easily transmitted from the patients to healthcare workers. The additional standard precautions are made depending on the type of virus transmissions, such as airborne transmission diseases such as tuberculosis and contact transmission such as Coronavirus  (Yu and Yang,2017).  It is based on wearing protective gear to prevent health workers from being exposed.</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22933456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latin typeface="Times New Roman" pitchFamily="18" charset="0"/>
                <a:cs typeface="Times New Roman" pitchFamily="18" charset="0"/>
              </a:rPr>
              <a:t>Transmission –primary based precautions </a:t>
            </a:r>
            <a:endParaRPr lang="en-US" b="1" dirty="0">
              <a:latin typeface="Times New Roman" pitchFamily="18" charset="0"/>
              <a:cs typeface="Times New Roman" pitchFamily="18" charset="0"/>
            </a:endParaRPr>
          </a:p>
        </p:txBody>
      </p:sp>
      <p:pic>
        <p:nvPicPr>
          <p:cNvPr id="2052" name="Picture 4" descr="Standard and Transmission Based Precautions - Summary | Nurse teaching,  Nursing school survival, Nursing exam"/>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937288" y="1825625"/>
            <a:ext cx="7059604" cy="4351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863265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latin typeface="Times New Roman" pitchFamily="18" charset="0"/>
                <a:cs typeface="Times New Roman" pitchFamily="18" charset="0"/>
              </a:rPr>
              <a:t>Guidelines for essential precautions </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r>
              <a:rPr lang="en-US" dirty="0">
                <a:latin typeface="Times New Roman" pitchFamily="18" charset="0"/>
                <a:cs typeface="Times New Roman" pitchFamily="18" charset="0"/>
              </a:rPr>
              <a:t>Some of the precautions are very sensitive to the health workers; if they don’t take precautions, the risk of infection will be high. They are hand hygiene, personal protective equipment, and environmental control; they are both classified as additional and standard precautions</a:t>
            </a:r>
            <a:r>
              <a:rPr lang="en-US" dirty="0" smtClean="0">
                <a:latin typeface="Times New Roman" pitchFamily="18" charset="0"/>
                <a:cs typeface="Times New Roman" pitchFamily="18" charset="0"/>
              </a:rPr>
              <a:t>.</a:t>
            </a:r>
          </a:p>
          <a:p>
            <a:r>
              <a:rPr lang="en-US" dirty="0">
                <a:latin typeface="Times New Roman" pitchFamily="18" charset="0"/>
                <a:cs typeface="Times New Roman" pitchFamily="18" charset="0"/>
              </a:rPr>
              <a:t>Environmental control and procedures; the hospital environment can be highly infectious if it is not maintained. Environmental control procedures involve disinfection and cleaning of the health facility surfaces, beds—proper waste disposal, and management. </a:t>
            </a:r>
            <a:endParaRPr lang="en-US" dirty="0" smtClean="0">
              <a:latin typeface="Times New Roman" pitchFamily="18" charset="0"/>
              <a:cs typeface="Times New Roman" pitchFamily="18" charset="0"/>
            </a:endParaRPr>
          </a:p>
          <a:p>
            <a:pPr marL="0" indent="0">
              <a:buNone/>
            </a:pPr>
            <a:r>
              <a:rPr lang="en-US" dirty="0"/>
              <a:t>	</a:t>
            </a:r>
            <a:r>
              <a:rPr lang="en-US" dirty="0" smtClean="0"/>
              <a:t> </a:t>
            </a:r>
            <a:endParaRPr lang="en-US" dirty="0"/>
          </a:p>
        </p:txBody>
      </p:sp>
    </p:spTree>
    <p:extLst>
      <p:ext uri="{BB962C8B-B14F-4D97-AF65-F5344CB8AC3E}">
        <p14:creationId xmlns:p14="http://schemas.microsoft.com/office/powerpoint/2010/main" val="4047900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prstClr val="black"/>
                </a:solidFill>
                <a:latin typeface="Times New Roman" pitchFamily="18" charset="0"/>
                <a:cs typeface="Times New Roman" pitchFamily="18" charset="0"/>
              </a:rPr>
              <a:t>Guidelines for essential precautions </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r>
              <a:rPr lang="en-US" dirty="0">
                <a:latin typeface="Times New Roman" pitchFamily="18" charset="0"/>
                <a:cs typeface="Times New Roman" pitchFamily="18" charset="0"/>
              </a:rPr>
              <a:t>Use of the protective equipment helps health workers from being exposed to substances that can cause infections procedure and equipment Gloves; wear a single glove, sterilize your gloves, remove the gloves after the procedure, and hand washes. The Gowns and aprons are supposed to protect health workers from exposure to infections. Wear masks for eye protection and face shields</a:t>
            </a:r>
            <a:r>
              <a:rPr lang="en-US" dirty="0" smtClean="0">
                <a:latin typeface="Times New Roman" pitchFamily="18" charset="0"/>
                <a:cs typeface="Times New Roman" pitchFamily="18" charset="0"/>
              </a:rPr>
              <a:t>.</a:t>
            </a:r>
          </a:p>
          <a:p>
            <a:r>
              <a:rPr lang="en-US" dirty="0">
                <a:latin typeface="Times New Roman" pitchFamily="18" charset="0"/>
                <a:cs typeface="Times New Roman" pitchFamily="18" charset="0"/>
              </a:rPr>
              <a:t>The figure below shows an example of protective gear. </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2831085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prstClr val="black"/>
                </a:solidFill>
              </a:rPr>
              <a:t>Guidelines for essential precautions </a:t>
            </a:r>
            <a:endParaRPr lang="en-US" dirty="0"/>
          </a:p>
        </p:txBody>
      </p:sp>
      <p:pic>
        <p:nvPicPr>
          <p:cNvPr id="3076" name="Picture 4" descr="Using Personal Protective Equipment (PPE) | CDC"/>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968285" y="1410346"/>
            <a:ext cx="7024045" cy="47666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274707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0251" y="191069"/>
            <a:ext cx="11395880" cy="59913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820950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latin typeface="Times New Roman" pitchFamily="18" charset="0"/>
                <a:cs typeface="Times New Roman" pitchFamily="18" charset="0"/>
              </a:rPr>
              <a:t>The plan to implement the program </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marL="0" indent="0" algn="ctr">
              <a:buNone/>
            </a:pPr>
            <a:r>
              <a:rPr lang="en-US" i="1" dirty="0">
                <a:latin typeface="Times New Roman" pitchFamily="18" charset="0"/>
                <a:cs typeface="Times New Roman" pitchFamily="18" charset="0"/>
              </a:rPr>
              <a:t>Provision of the protective measures </a:t>
            </a:r>
            <a:endParaRPr lang="en-US" i="1" dirty="0" smtClean="0">
              <a:latin typeface="Times New Roman" pitchFamily="18" charset="0"/>
              <a:cs typeface="Times New Roman" pitchFamily="18" charset="0"/>
            </a:endParaRPr>
          </a:p>
          <a:p>
            <a:pPr marL="0" indent="0">
              <a:buNone/>
            </a:pPr>
            <a:r>
              <a:rPr lang="en-US" dirty="0" smtClean="0">
                <a:latin typeface="Times New Roman" pitchFamily="18" charset="0"/>
                <a:cs typeface="Times New Roman" pitchFamily="18" charset="0"/>
              </a:rPr>
              <a:t>Protective </a:t>
            </a:r>
            <a:r>
              <a:rPr lang="en-US" dirty="0">
                <a:latin typeface="Times New Roman" pitchFamily="18" charset="0"/>
                <a:cs typeface="Times New Roman" pitchFamily="18" charset="0"/>
              </a:rPr>
              <a:t>measures such as gloves, PPE will be bought for the health workers. The hospital cleaners will be cleaning the hospital's surfaces and providing new washed bed equipment every day. The health workers will be encouraged to use protective gear. The health workers will be taught how to use protective gear effectively.</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32803283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latin typeface="Times New Roman" pitchFamily="18" charset="0"/>
                <a:cs typeface="Times New Roman" pitchFamily="18" charset="0"/>
              </a:rPr>
              <a:t>Plan to monitor the success of the program</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r>
              <a:rPr lang="en-US" dirty="0">
                <a:latin typeface="Times New Roman" pitchFamily="18" charset="0"/>
                <a:cs typeface="Times New Roman" pitchFamily="18" charset="0"/>
              </a:rPr>
              <a:t>The success of the program will be monitored with the heads of every department in the health facility. The department heads will ensure before the health workers in their department use the protective measures when handling patients. The reports of the hospital infections will be used to measure the success of the program. If the infections are less in the hospital, the program will be seen as a success.</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36908612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latin typeface="Times New Roman" pitchFamily="18" charset="0"/>
                <a:cs typeface="Times New Roman" pitchFamily="18" charset="0"/>
              </a:rPr>
              <a:t>The impact of the program to the facility</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r>
              <a:rPr lang="en-US" dirty="0"/>
              <a:t>The training program is going to control the spread of the infection in the health facility. The health workers will be educated on how to protect themselves and also to protect the patients. The hospital operations will continue to be successful without disruptions due to infections. </a:t>
            </a:r>
            <a:endParaRPr lang="en-US" dirty="0"/>
          </a:p>
        </p:txBody>
      </p:sp>
    </p:spTree>
    <p:extLst>
      <p:ext uri="{BB962C8B-B14F-4D97-AF65-F5344CB8AC3E}">
        <p14:creationId xmlns:p14="http://schemas.microsoft.com/office/powerpoint/2010/main" val="18061423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latin typeface="Times New Roman" pitchFamily="18" charset="0"/>
                <a:cs typeface="Times New Roman" pitchFamily="18" charset="0"/>
              </a:rPr>
              <a:t>The program current  practices and how they adhere to the state national rules </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lvl="0"/>
            <a:endParaRPr lang="en-US" sz="2400" dirty="0" smtClean="0">
              <a:solidFill>
                <a:prstClr val="black"/>
              </a:solidFill>
            </a:endParaRPr>
          </a:p>
          <a:p>
            <a:pPr lvl="0"/>
            <a:r>
              <a:rPr lang="en-US" sz="2400" dirty="0">
                <a:solidFill>
                  <a:prstClr val="black"/>
                </a:solidFill>
                <a:latin typeface="Times New Roman" pitchFamily="18" charset="0"/>
                <a:cs typeface="Times New Roman" pitchFamily="18" charset="0"/>
              </a:rPr>
              <a:t>The current program practices, especially this time of COVID 19, ensure that the health workers wear protective gear. The places for highly infectious diseases are separated from the rest of the hospital operations. There are cleaning and disinfection of the surfaces, beds, and places people use most of the time. The program precautions stipulated are under the health policies for the health workers' safety against infections provided by CDC this time of coronavirus (Park et al., 2020).</a:t>
            </a:r>
            <a:endParaRPr lang="en-US" sz="2400" dirty="0">
              <a:latin typeface="Times New Roman" pitchFamily="18" charset="0"/>
              <a:cs typeface="Times New Roman" pitchFamily="18" charset="0"/>
            </a:endParaRPr>
          </a:p>
        </p:txBody>
      </p:sp>
    </p:spTree>
    <p:extLst>
      <p:ext uri="{BB962C8B-B14F-4D97-AF65-F5344CB8AC3E}">
        <p14:creationId xmlns:p14="http://schemas.microsoft.com/office/powerpoint/2010/main" val="5162862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14651" y="652085"/>
            <a:ext cx="9421265" cy="52674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782477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latin typeface="Times New Roman" pitchFamily="18" charset="0"/>
                <a:cs typeface="Times New Roman" pitchFamily="18" charset="0"/>
              </a:rPr>
              <a:t>R</a:t>
            </a:r>
            <a:r>
              <a:rPr lang="en-US" b="1" dirty="0" smtClean="0">
                <a:latin typeface="Times New Roman" pitchFamily="18" charset="0"/>
                <a:cs typeface="Times New Roman" pitchFamily="18" charset="0"/>
              </a:rPr>
              <a:t>eferences</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Autofit/>
          </a:bodyPr>
          <a:lstStyle/>
          <a:p>
            <a:pPr lvl="0">
              <a:lnSpc>
                <a:spcPct val="200000"/>
              </a:lnSpc>
            </a:pPr>
            <a:r>
              <a:rPr lang="en-US" sz="1600" dirty="0">
                <a:solidFill>
                  <a:prstClr val="black"/>
                </a:solidFill>
                <a:latin typeface="Times New Roman" pitchFamily="18" charset="0"/>
                <a:cs typeface="Times New Roman" pitchFamily="18" charset="0"/>
              </a:rPr>
              <a:t>Jung, M. R. (2018). Effects of empowerment and regarding standard precautions for healthcare associated infection control in healthcare workers on performances. </a:t>
            </a:r>
            <a:r>
              <a:rPr lang="en-US" sz="1600" i="1" dirty="0">
                <a:solidFill>
                  <a:prstClr val="black"/>
                </a:solidFill>
                <a:latin typeface="Times New Roman" pitchFamily="18" charset="0"/>
                <a:cs typeface="Times New Roman" pitchFamily="18" charset="0"/>
              </a:rPr>
              <a:t>Journal of Digital Convergence</a:t>
            </a:r>
            <a:r>
              <a:rPr lang="en-US" sz="1600" dirty="0">
                <a:solidFill>
                  <a:prstClr val="black"/>
                </a:solidFill>
                <a:latin typeface="Times New Roman" pitchFamily="18" charset="0"/>
                <a:cs typeface="Times New Roman" pitchFamily="18" charset="0"/>
              </a:rPr>
              <a:t>, </a:t>
            </a:r>
            <a:r>
              <a:rPr lang="en-US" sz="1600" i="1" dirty="0">
                <a:solidFill>
                  <a:prstClr val="black"/>
                </a:solidFill>
                <a:latin typeface="Times New Roman" pitchFamily="18" charset="0"/>
                <a:cs typeface="Times New Roman" pitchFamily="18" charset="0"/>
              </a:rPr>
              <a:t>16</a:t>
            </a:r>
            <a:r>
              <a:rPr lang="en-US" sz="1600" dirty="0">
                <a:solidFill>
                  <a:prstClr val="black"/>
                </a:solidFill>
                <a:latin typeface="Times New Roman" pitchFamily="18" charset="0"/>
                <a:cs typeface="Times New Roman" pitchFamily="18" charset="0"/>
              </a:rPr>
              <a:t>(2), 243-250.</a:t>
            </a:r>
          </a:p>
          <a:p>
            <a:pPr lvl="0">
              <a:lnSpc>
                <a:spcPct val="200000"/>
              </a:lnSpc>
            </a:pPr>
            <a:r>
              <a:rPr lang="en-US" sz="1600" dirty="0" err="1">
                <a:solidFill>
                  <a:prstClr val="black"/>
                </a:solidFill>
                <a:latin typeface="Times New Roman" pitchFamily="18" charset="0"/>
                <a:cs typeface="Times New Roman" pitchFamily="18" charset="0"/>
              </a:rPr>
              <a:t>Bahl</a:t>
            </a:r>
            <a:r>
              <a:rPr lang="en-US" sz="1600" dirty="0">
                <a:solidFill>
                  <a:prstClr val="black"/>
                </a:solidFill>
                <a:latin typeface="Times New Roman" pitchFamily="18" charset="0"/>
                <a:cs typeface="Times New Roman" pitchFamily="18" charset="0"/>
              </a:rPr>
              <a:t>, P., </a:t>
            </a:r>
            <a:r>
              <a:rPr lang="en-US" sz="1600" dirty="0" err="1">
                <a:solidFill>
                  <a:prstClr val="black"/>
                </a:solidFill>
                <a:latin typeface="Times New Roman" pitchFamily="18" charset="0"/>
                <a:cs typeface="Times New Roman" pitchFamily="18" charset="0"/>
              </a:rPr>
              <a:t>Doolan</a:t>
            </a:r>
            <a:r>
              <a:rPr lang="en-US" sz="1600" dirty="0">
                <a:solidFill>
                  <a:prstClr val="black"/>
                </a:solidFill>
                <a:latin typeface="Times New Roman" pitchFamily="18" charset="0"/>
                <a:cs typeface="Times New Roman" pitchFamily="18" charset="0"/>
              </a:rPr>
              <a:t>, C., de Silva, C., </a:t>
            </a:r>
            <a:r>
              <a:rPr lang="en-US" sz="1600" dirty="0" err="1">
                <a:solidFill>
                  <a:prstClr val="black"/>
                </a:solidFill>
                <a:latin typeface="Times New Roman" pitchFamily="18" charset="0"/>
                <a:cs typeface="Times New Roman" pitchFamily="18" charset="0"/>
              </a:rPr>
              <a:t>Chughtai</a:t>
            </a:r>
            <a:r>
              <a:rPr lang="en-US" sz="1600" dirty="0">
                <a:solidFill>
                  <a:prstClr val="black"/>
                </a:solidFill>
                <a:latin typeface="Times New Roman" pitchFamily="18" charset="0"/>
                <a:cs typeface="Times New Roman" pitchFamily="18" charset="0"/>
              </a:rPr>
              <a:t>, A. A., </a:t>
            </a:r>
            <a:r>
              <a:rPr lang="en-US" sz="1600" dirty="0" err="1">
                <a:solidFill>
                  <a:prstClr val="black"/>
                </a:solidFill>
                <a:latin typeface="Times New Roman" pitchFamily="18" charset="0"/>
                <a:cs typeface="Times New Roman" pitchFamily="18" charset="0"/>
              </a:rPr>
              <a:t>Bourouiba</a:t>
            </a:r>
            <a:r>
              <a:rPr lang="en-US" sz="1600" dirty="0">
                <a:solidFill>
                  <a:prstClr val="black"/>
                </a:solidFill>
                <a:latin typeface="Times New Roman" pitchFamily="18" charset="0"/>
                <a:cs typeface="Times New Roman" pitchFamily="18" charset="0"/>
              </a:rPr>
              <a:t>, L., &amp; </a:t>
            </a:r>
            <a:r>
              <a:rPr lang="en-US" sz="1600" dirty="0" err="1">
                <a:solidFill>
                  <a:prstClr val="black"/>
                </a:solidFill>
                <a:latin typeface="Times New Roman" pitchFamily="18" charset="0"/>
                <a:cs typeface="Times New Roman" pitchFamily="18" charset="0"/>
              </a:rPr>
              <a:t>MacIntyre</a:t>
            </a:r>
            <a:r>
              <a:rPr lang="en-US" sz="1600" dirty="0">
                <a:solidFill>
                  <a:prstClr val="black"/>
                </a:solidFill>
                <a:latin typeface="Times New Roman" pitchFamily="18" charset="0"/>
                <a:cs typeface="Times New Roman" pitchFamily="18" charset="0"/>
              </a:rPr>
              <a:t>, C. R. (2020). Airborne or droplet precautions for health workers treating COVID-19?. </a:t>
            </a:r>
            <a:r>
              <a:rPr lang="en-US" sz="1600" i="1" dirty="0">
                <a:solidFill>
                  <a:prstClr val="black"/>
                </a:solidFill>
                <a:latin typeface="Times New Roman" pitchFamily="18" charset="0"/>
                <a:cs typeface="Times New Roman" pitchFamily="18" charset="0"/>
              </a:rPr>
              <a:t>The Journal of infectious diseases</a:t>
            </a:r>
            <a:r>
              <a:rPr lang="en-US" sz="1600" dirty="0">
                <a:solidFill>
                  <a:prstClr val="black"/>
                </a:solidFill>
                <a:latin typeface="Times New Roman" pitchFamily="18" charset="0"/>
                <a:cs typeface="Times New Roman" pitchFamily="18" charset="0"/>
              </a:rPr>
              <a:t>.</a:t>
            </a:r>
          </a:p>
          <a:p>
            <a:pPr lvl="0">
              <a:lnSpc>
                <a:spcPct val="200000"/>
              </a:lnSpc>
            </a:pPr>
            <a:r>
              <a:rPr lang="en-US" sz="1600" dirty="0">
                <a:solidFill>
                  <a:srgbClr val="222222"/>
                </a:solidFill>
                <a:latin typeface="Times New Roman" pitchFamily="18" charset="0"/>
                <a:cs typeface="Times New Roman" pitchFamily="18" charset="0"/>
              </a:rPr>
              <a:t>Yu, J. W., &amp; Yang, N. Y. (2017). Characteristics and Knowledge of </a:t>
            </a:r>
            <a:r>
              <a:rPr lang="en-US" sz="1600" dirty="0" err="1">
                <a:solidFill>
                  <a:srgbClr val="222222"/>
                </a:solidFill>
                <a:latin typeface="Times New Roman" pitchFamily="18" charset="0"/>
                <a:cs typeface="Times New Roman" pitchFamily="18" charset="0"/>
              </a:rPr>
              <a:t>Needlestick</a:t>
            </a:r>
            <a:r>
              <a:rPr lang="en-US" sz="1600" dirty="0">
                <a:solidFill>
                  <a:srgbClr val="222222"/>
                </a:solidFill>
                <a:latin typeface="Times New Roman" pitchFamily="18" charset="0"/>
                <a:cs typeface="Times New Roman" pitchFamily="18" charset="0"/>
              </a:rPr>
              <a:t> Injuries and Compliance with Standard Precautions in Healthcare Workers. </a:t>
            </a:r>
            <a:r>
              <a:rPr lang="en-US" sz="1600" i="1" dirty="0">
                <a:solidFill>
                  <a:srgbClr val="222222"/>
                </a:solidFill>
                <a:latin typeface="Times New Roman" pitchFamily="18" charset="0"/>
                <a:cs typeface="Times New Roman" pitchFamily="18" charset="0"/>
              </a:rPr>
              <a:t>Journal of Korean Academic Society of Home Health Care Nursing</a:t>
            </a:r>
            <a:r>
              <a:rPr lang="en-US" sz="1600" dirty="0">
                <a:solidFill>
                  <a:srgbClr val="222222"/>
                </a:solidFill>
                <a:latin typeface="Times New Roman" pitchFamily="18" charset="0"/>
                <a:cs typeface="Times New Roman" pitchFamily="18" charset="0"/>
              </a:rPr>
              <a:t>, </a:t>
            </a:r>
            <a:r>
              <a:rPr lang="en-US" sz="1600" i="1" dirty="0">
                <a:solidFill>
                  <a:srgbClr val="222222"/>
                </a:solidFill>
                <a:latin typeface="Times New Roman" pitchFamily="18" charset="0"/>
                <a:cs typeface="Times New Roman" pitchFamily="18" charset="0"/>
              </a:rPr>
              <a:t>24</a:t>
            </a:r>
            <a:r>
              <a:rPr lang="en-US" sz="1600" dirty="0">
                <a:solidFill>
                  <a:srgbClr val="222222"/>
                </a:solidFill>
                <a:latin typeface="Times New Roman" pitchFamily="18" charset="0"/>
                <a:cs typeface="Times New Roman" pitchFamily="18" charset="0"/>
              </a:rPr>
              <a:t>(3), 275-283</a:t>
            </a:r>
            <a:r>
              <a:rPr lang="en-US" sz="1600" dirty="0" smtClean="0">
                <a:solidFill>
                  <a:srgbClr val="222222"/>
                </a:solidFill>
                <a:latin typeface="Times New Roman" pitchFamily="18" charset="0"/>
                <a:cs typeface="Times New Roman" pitchFamily="18" charset="0"/>
              </a:rPr>
              <a:t>.</a:t>
            </a:r>
            <a:r>
              <a:rPr lang="en-US" sz="1600" b="0" i="0" dirty="0" smtClean="0">
                <a:solidFill>
                  <a:srgbClr val="222222"/>
                </a:solidFill>
                <a:effectLst/>
                <a:latin typeface="Times New Roman" pitchFamily="18" charset="0"/>
                <a:cs typeface="Times New Roman" pitchFamily="18" charset="0"/>
              </a:rPr>
              <a:t> Park, C. L., Russell, B. S., </a:t>
            </a:r>
            <a:r>
              <a:rPr lang="en-US" sz="1600" b="0" i="0" dirty="0" err="1" smtClean="0">
                <a:solidFill>
                  <a:srgbClr val="222222"/>
                </a:solidFill>
                <a:effectLst/>
                <a:latin typeface="Times New Roman" pitchFamily="18" charset="0"/>
                <a:cs typeface="Times New Roman" pitchFamily="18" charset="0"/>
              </a:rPr>
              <a:t>Fendrich</a:t>
            </a:r>
            <a:r>
              <a:rPr lang="en-US" sz="1600" b="0" i="0" dirty="0" smtClean="0">
                <a:solidFill>
                  <a:srgbClr val="222222"/>
                </a:solidFill>
                <a:effectLst/>
                <a:latin typeface="Times New Roman" pitchFamily="18" charset="0"/>
                <a:cs typeface="Times New Roman" pitchFamily="18" charset="0"/>
              </a:rPr>
              <a:t>, M., Finkelstein-Fox, L., Hutchison, M., &amp; Becker, J. (2020). Americans’ COVID-19 Stress, Coping, and Adherence to CDC Guidelines. </a:t>
            </a:r>
            <a:r>
              <a:rPr lang="en-US" sz="1600" b="0" i="1" dirty="0" smtClean="0">
                <a:solidFill>
                  <a:srgbClr val="222222"/>
                </a:solidFill>
                <a:effectLst/>
                <a:latin typeface="Times New Roman" pitchFamily="18" charset="0"/>
                <a:cs typeface="Times New Roman" pitchFamily="18" charset="0"/>
              </a:rPr>
              <a:t>Journal of General Internal Medicine</a:t>
            </a:r>
            <a:r>
              <a:rPr lang="en-US" sz="1600" b="0" i="0" dirty="0" smtClean="0">
                <a:solidFill>
                  <a:srgbClr val="222222"/>
                </a:solidFill>
                <a:effectLst/>
                <a:latin typeface="Times New Roman" pitchFamily="18" charset="0"/>
                <a:cs typeface="Times New Roman" pitchFamily="18" charset="0"/>
              </a:rPr>
              <a:t>, 1.</a:t>
            </a:r>
            <a:endParaRPr lang="en-US" sz="1600" dirty="0">
              <a:solidFill>
                <a:prstClr val="black"/>
              </a:solidFill>
              <a:latin typeface="Times New Roman" pitchFamily="18" charset="0"/>
              <a:cs typeface="Times New Roman" pitchFamily="18" charset="0"/>
            </a:endParaRPr>
          </a:p>
        </p:txBody>
      </p:sp>
    </p:spTree>
    <p:extLst>
      <p:ext uri="{BB962C8B-B14F-4D97-AF65-F5344CB8AC3E}">
        <p14:creationId xmlns:p14="http://schemas.microsoft.com/office/powerpoint/2010/main" val="319442758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471</TotalTime>
  <Words>914</Words>
  <Application>Microsoft Office PowerPoint</Application>
  <PresentationFormat>Custom</PresentationFormat>
  <Paragraphs>41</Paragraphs>
  <Slides>19</Slides>
  <Notes>0</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Office Theme</vt:lpstr>
      <vt:lpstr>PowerPoint Presentation</vt:lpstr>
      <vt:lpstr>Hospital workers safety precaution program </vt:lpstr>
      <vt:lpstr>Information of the program </vt:lpstr>
      <vt:lpstr>Sources of hospital  infections </vt:lpstr>
      <vt:lpstr>Ways to manage hospital infections </vt:lpstr>
      <vt:lpstr>Standard precautions </vt:lpstr>
      <vt:lpstr>Standard precautions </vt:lpstr>
      <vt:lpstr>Transmission – primary based precautions </vt:lpstr>
      <vt:lpstr>Transmission –primary based precautions </vt:lpstr>
      <vt:lpstr>Guidelines for essential precautions </vt:lpstr>
      <vt:lpstr>Guidelines for essential precautions </vt:lpstr>
      <vt:lpstr>Guidelines for essential precautions </vt:lpstr>
      <vt:lpstr>PowerPoint Presentation</vt:lpstr>
      <vt:lpstr>The plan to implement the program </vt:lpstr>
      <vt:lpstr>Plan to monitor the success of the program</vt:lpstr>
      <vt:lpstr>The impact of the program to the facility</vt:lpstr>
      <vt:lpstr>The program current  practices and how they adhere to the state national rules </vt:lpstr>
      <vt:lpstr>PowerPoint Presentation</vt:lpstr>
      <vt:lpstr>References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Hospital workers safety precaution program</dc:title>
  <dc:creator>user</dc:creator>
  <cp:lastModifiedBy>Windows User</cp:lastModifiedBy>
  <cp:revision>33</cp:revision>
  <dcterms:created xsi:type="dcterms:W3CDTF">2020-11-18T13:33:09Z</dcterms:created>
  <dcterms:modified xsi:type="dcterms:W3CDTF">2020-11-18T21:41:07Z</dcterms:modified>
</cp:coreProperties>
</file>